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52" d="100"/>
          <a:sy n="152" d="100"/>
        </p:scale>
        <p:origin x="8676" y="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CC167C-064C-4D86-93A4-194BF8BBC0F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548C78C-B988-47AA-94E9-5ECCCFFF9EDF}">
      <dgm:prSet/>
      <dgm:spPr/>
      <dgm:t>
        <a:bodyPr/>
        <a:lstStyle/>
        <a:p>
          <a:pPr>
            <a:defRPr cap="all"/>
          </a:pPr>
          <a:r>
            <a:rPr lang="en-US"/>
            <a:t>Overview of coronary heart disease (CHD) and the objective of this project:</a:t>
          </a:r>
        </a:p>
      </dgm:t>
    </dgm:pt>
    <dgm:pt modelId="{30EA3122-AAA7-48C0-A4C1-0F5CF9907EFA}" type="parTrans" cxnId="{2434B610-8CC7-431C-B9B7-67EB818608CF}">
      <dgm:prSet/>
      <dgm:spPr/>
      <dgm:t>
        <a:bodyPr/>
        <a:lstStyle/>
        <a:p>
          <a:endParaRPr lang="en-US"/>
        </a:p>
      </dgm:t>
    </dgm:pt>
    <dgm:pt modelId="{9F9FFFC3-EDCD-4388-AD05-1B51B7A810C3}" type="sibTrans" cxnId="{2434B610-8CC7-431C-B9B7-67EB818608CF}">
      <dgm:prSet/>
      <dgm:spPr/>
      <dgm:t>
        <a:bodyPr/>
        <a:lstStyle/>
        <a:p>
          <a:endParaRPr lang="en-US"/>
        </a:p>
      </dgm:t>
    </dgm:pt>
    <dgm:pt modelId="{92BE9C16-C250-44AD-9657-8655C5739295}">
      <dgm:prSet/>
      <dgm:spPr/>
      <dgm:t>
        <a:bodyPr/>
        <a:lstStyle/>
        <a:p>
          <a:pPr>
            <a:defRPr cap="all"/>
          </a:pPr>
          <a:r>
            <a:rPr lang="en-US"/>
            <a:t>To develop a predictive model for CHD using the Framingham Heart Disease dataset.</a:t>
          </a:r>
        </a:p>
      </dgm:t>
    </dgm:pt>
    <dgm:pt modelId="{6387251E-D212-4E33-A211-DB066DD5A6C7}" type="parTrans" cxnId="{1F75DE3A-9B2B-4396-B010-8AA5D6C1EDC5}">
      <dgm:prSet/>
      <dgm:spPr/>
      <dgm:t>
        <a:bodyPr/>
        <a:lstStyle/>
        <a:p>
          <a:endParaRPr lang="en-US"/>
        </a:p>
      </dgm:t>
    </dgm:pt>
    <dgm:pt modelId="{364482AE-9DDE-42C1-B43E-385472EA1E35}" type="sibTrans" cxnId="{1F75DE3A-9B2B-4396-B010-8AA5D6C1EDC5}">
      <dgm:prSet/>
      <dgm:spPr/>
      <dgm:t>
        <a:bodyPr/>
        <a:lstStyle/>
        <a:p>
          <a:endParaRPr lang="en-US"/>
        </a:p>
      </dgm:t>
    </dgm:pt>
    <dgm:pt modelId="{F4F8A7B0-3C69-46FC-BE09-73EAC8BA1749}" type="pres">
      <dgm:prSet presAssocID="{79CC167C-064C-4D86-93A4-194BF8BBC0F9}" presName="root" presStyleCnt="0">
        <dgm:presLayoutVars>
          <dgm:dir/>
          <dgm:resizeHandles val="exact"/>
        </dgm:presLayoutVars>
      </dgm:prSet>
      <dgm:spPr/>
    </dgm:pt>
    <dgm:pt modelId="{FB7121AD-56FD-477A-A6C0-944E1D963895}" type="pres">
      <dgm:prSet presAssocID="{C548C78C-B988-47AA-94E9-5ECCCFFF9EDF}" presName="compNode" presStyleCnt="0"/>
      <dgm:spPr/>
    </dgm:pt>
    <dgm:pt modelId="{37CE41D7-5D47-4AC5-929A-C26F7B4943B3}" type="pres">
      <dgm:prSet presAssocID="{C548C78C-B988-47AA-94E9-5ECCCFFF9EDF}" presName="iconBgRect" presStyleLbl="bgShp" presStyleIdx="0" presStyleCnt="2"/>
      <dgm:spPr/>
    </dgm:pt>
    <dgm:pt modelId="{AC4E2558-5777-466F-A4A1-10833970D851}" type="pres">
      <dgm:prSet presAssocID="{C548C78C-B988-47AA-94E9-5ECCCFFF9ED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 with Pulse"/>
        </a:ext>
      </dgm:extLst>
    </dgm:pt>
    <dgm:pt modelId="{C5E7760A-DCF1-4110-A81C-DED045BE2AD1}" type="pres">
      <dgm:prSet presAssocID="{C548C78C-B988-47AA-94E9-5ECCCFFF9EDF}" presName="spaceRect" presStyleCnt="0"/>
      <dgm:spPr/>
    </dgm:pt>
    <dgm:pt modelId="{1201F4F0-2281-449C-9050-6A2A7978E100}" type="pres">
      <dgm:prSet presAssocID="{C548C78C-B988-47AA-94E9-5ECCCFFF9EDF}" presName="textRect" presStyleLbl="revTx" presStyleIdx="0" presStyleCnt="2">
        <dgm:presLayoutVars>
          <dgm:chMax val="1"/>
          <dgm:chPref val="1"/>
        </dgm:presLayoutVars>
      </dgm:prSet>
      <dgm:spPr/>
    </dgm:pt>
    <dgm:pt modelId="{C41160D9-70EF-4BA3-8893-B0A97C25BF14}" type="pres">
      <dgm:prSet presAssocID="{9F9FFFC3-EDCD-4388-AD05-1B51B7A810C3}" presName="sibTrans" presStyleCnt="0"/>
      <dgm:spPr/>
    </dgm:pt>
    <dgm:pt modelId="{AD3A2FEF-3104-48C0-B139-1B9A78CE7FAF}" type="pres">
      <dgm:prSet presAssocID="{92BE9C16-C250-44AD-9657-8655C5739295}" presName="compNode" presStyleCnt="0"/>
      <dgm:spPr/>
    </dgm:pt>
    <dgm:pt modelId="{FB25C50A-9EC9-4408-810E-8E6220B084B4}" type="pres">
      <dgm:prSet presAssocID="{92BE9C16-C250-44AD-9657-8655C5739295}" presName="iconBgRect" presStyleLbl="bgShp" presStyleIdx="1" presStyleCnt="2"/>
      <dgm:spPr/>
    </dgm:pt>
    <dgm:pt modelId="{72F4155A-416B-47E0-96FE-2F0772510718}" type="pres">
      <dgm:prSet presAssocID="{92BE9C16-C250-44AD-9657-8655C573929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A0882F30-179E-43EE-B3DC-8ADDF47E0B5E}" type="pres">
      <dgm:prSet presAssocID="{92BE9C16-C250-44AD-9657-8655C5739295}" presName="spaceRect" presStyleCnt="0"/>
      <dgm:spPr/>
    </dgm:pt>
    <dgm:pt modelId="{EF332EA9-80AD-415D-B89C-37299CA4DD1A}" type="pres">
      <dgm:prSet presAssocID="{92BE9C16-C250-44AD-9657-8655C573929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2434B610-8CC7-431C-B9B7-67EB818608CF}" srcId="{79CC167C-064C-4D86-93A4-194BF8BBC0F9}" destId="{C548C78C-B988-47AA-94E9-5ECCCFFF9EDF}" srcOrd="0" destOrd="0" parTransId="{30EA3122-AAA7-48C0-A4C1-0F5CF9907EFA}" sibTransId="{9F9FFFC3-EDCD-4388-AD05-1B51B7A810C3}"/>
    <dgm:cxn modelId="{E8BFA838-1C2D-4CA3-B439-38F753B99C2D}" type="presOf" srcId="{92BE9C16-C250-44AD-9657-8655C5739295}" destId="{EF332EA9-80AD-415D-B89C-37299CA4DD1A}" srcOrd="0" destOrd="0" presId="urn:microsoft.com/office/officeart/2018/5/layout/IconCircleLabelList"/>
    <dgm:cxn modelId="{1F75DE3A-9B2B-4396-B010-8AA5D6C1EDC5}" srcId="{79CC167C-064C-4D86-93A4-194BF8BBC0F9}" destId="{92BE9C16-C250-44AD-9657-8655C5739295}" srcOrd="1" destOrd="0" parTransId="{6387251E-D212-4E33-A211-DB066DD5A6C7}" sibTransId="{364482AE-9DDE-42C1-B43E-385472EA1E35}"/>
    <dgm:cxn modelId="{5F2CB6C9-D8E6-4228-AE73-C8C9C27E556A}" type="presOf" srcId="{79CC167C-064C-4D86-93A4-194BF8BBC0F9}" destId="{F4F8A7B0-3C69-46FC-BE09-73EAC8BA1749}" srcOrd="0" destOrd="0" presId="urn:microsoft.com/office/officeart/2018/5/layout/IconCircleLabelList"/>
    <dgm:cxn modelId="{C78B52E4-2252-4CAE-86B6-AAF6E7955912}" type="presOf" srcId="{C548C78C-B988-47AA-94E9-5ECCCFFF9EDF}" destId="{1201F4F0-2281-449C-9050-6A2A7978E100}" srcOrd="0" destOrd="0" presId="urn:microsoft.com/office/officeart/2018/5/layout/IconCircleLabelList"/>
    <dgm:cxn modelId="{A4AD5A1F-AD08-4DA0-B580-24FE9B9E2B28}" type="presParOf" srcId="{F4F8A7B0-3C69-46FC-BE09-73EAC8BA1749}" destId="{FB7121AD-56FD-477A-A6C0-944E1D963895}" srcOrd="0" destOrd="0" presId="urn:microsoft.com/office/officeart/2018/5/layout/IconCircleLabelList"/>
    <dgm:cxn modelId="{242E8C06-5218-4D45-9C08-C4985F2BC9D2}" type="presParOf" srcId="{FB7121AD-56FD-477A-A6C0-944E1D963895}" destId="{37CE41D7-5D47-4AC5-929A-C26F7B4943B3}" srcOrd="0" destOrd="0" presId="urn:microsoft.com/office/officeart/2018/5/layout/IconCircleLabelList"/>
    <dgm:cxn modelId="{081ECF08-B30E-4B67-9669-2A00C8213B75}" type="presParOf" srcId="{FB7121AD-56FD-477A-A6C0-944E1D963895}" destId="{AC4E2558-5777-466F-A4A1-10833970D851}" srcOrd="1" destOrd="0" presId="urn:microsoft.com/office/officeart/2018/5/layout/IconCircleLabelList"/>
    <dgm:cxn modelId="{74197839-B42F-4089-8306-C41A95804A49}" type="presParOf" srcId="{FB7121AD-56FD-477A-A6C0-944E1D963895}" destId="{C5E7760A-DCF1-4110-A81C-DED045BE2AD1}" srcOrd="2" destOrd="0" presId="urn:microsoft.com/office/officeart/2018/5/layout/IconCircleLabelList"/>
    <dgm:cxn modelId="{3B2ADEA0-4158-44EE-95C5-3EBCC2C7A624}" type="presParOf" srcId="{FB7121AD-56FD-477A-A6C0-944E1D963895}" destId="{1201F4F0-2281-449C-9050-6A2A7978E100}" srcOrd="3" destOrd="0" presId="urn:microsoft.com/office/officeart/2018/5/layout/IconCircleLabelList"/>
    <dgm:cxn modelId="{AF6254B2-F349-4658-8E5C-EF36DBC06954}" type="presParOf" srcId="{F4F8A7B0-3C69-46FC-BE09-73EAC8BA1749}" destId="{C41160D9-70EF-4BA3-8893-B0A97C25BF14}" srcOrd="1" destOrd="0" presId="urn:microsoft.com/office/officeart/2018/5/layout/IconCircleLabelList"/>
    <dgm:cxn modelId="{11136132-1E27-4208-BE8D-A4877CBE4734}" type="presParOf" srcId="{F4F8A7B0-3C69-46FC-BE09-73EAC8BA1749}" destId="{AD3A2FEF-3104-48C0-B139-1B9A78CE7FAF}" srcOrd="2" destOrd="0" presId="urn:microsoft.com/office/officeart/2018/5/layout/IconCircleLabelList"/>
    <dgm:cxn modelId="{877CD23D-B4E6-4A0E-82E1-51C1ED35DE2D}" type="presParOf" srcId="{AD3A2FEF-3104-48C0-B139-1B9A78CE7FAF}" destId="{FB25C50A-9EC9-4408-810E-8E6220B084B4}" srcOrd="0" destOrd="0" presId="urn:microsoft.com/office/officeart/2018/5/layout/IconCircleLabelList"/>
    <dgm:cxn modelId="{13089128-C68F-47C3-97EA-320BA2DA89D3}" type="presParOf" srcId="{AD3A2FEF-3104-48C0-B139-1B9A78CE7FAF}" destId="{72F4155A-416B-47E0-96FE-2F0772510718}" srcOrd="1" destOrd="0" presId="urn:microsoft.com/office/officeart/2018/5/layout/IconCircleLabelList"/>
    <dgm:cxn modelId="{8D200985-8B0A-4AEB-A657-9C878FA27DF9}" type="presParOf" srcId="{AD3A2FEF-3104-48C0-B139-1B9A78CE7FAF}" destId="{A0882F30-179E-43EE-B3DC-8ADDF47E0B5E}" srcOrd="2" destOrd="0" presId="urn:microsoft.com/office/officeart/2018/5/layout/IconCircleLabelList"/>
    <dgm:cxn modelId="{EF253127-BF37-42CD-8C6D-1271791B2110}" type="presParOf" srcId="{AD3A2FEF-3104-48C0-B139-1B9A78CE7FAF}" destId="{EF332EA9-80AD-415D-B89C-37299CA4DD1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2CD5EB-04BF-434D-839B-76065989849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76B0FC23-FE67-4959-A52F-D8CF51E03C1B}">
      <dgm:prSet/>
      <dgm:spPr/>
      <dgm:t>
        <a:bodyPr/>
        <a:lstStyle/>
        <a:p>
          <a:r>
            <a:rPr lang="en-US"/>
            <a:t>Logistic Regression: Chosen for simplicity and interpretability.</a:t>
          </a:r>
        </a:p>
      </dgm:t>
    </dgm:pt>
    <dgm:pt modelId="{E77CC2D3-D6EE-4C7A-B4D2-2FC76389125B}" type="parTrans" cxnId="{A8344332-ABD2-408E-B814-9E7F46B50AB2}">
      <dgm:prSet/>
      <dgm:spPr/>
      <dgm:t>
        <a:bodyPr/>
        <a:lstStyle/>
        <a:p>
          <a:endParaRPr lang="en-US"/>
        </a:p>
      </dgm:t>
    </dgm:pt>
    <dgm:pt modelId="{86145EA6-1C4E-4FC5-8806-DB68BF14AC85}" type="sibTrans" cxnId="{A8344332-ABD2-408E-B814-9E7F46B50AB2}">
      <dgm:prSet/>
      <dgm:spPr/>
      <dgm:t>
        <a:bodyPr/>
        <a:lstStyle/>
        <a:p>
          <a:endParaRPr lang="en-US"/>
        </a:p>
      </dgm:t>
    </dgm:pt>
    <dgm:pt modelId="{91180D32-6125-4EE0-B507-C801DA5D8858}">
      <dgm:prSet/>
      <dgm:spPr/>
      <dgm:t>
        <a:bodyPr/>
        <a:lstStyle/>
        <a:p>
          <a:r>
            <a:rPr lang="en-US"/>
            <a:t>Random Forest: A robust model known for accuracy, especially with imbalanced data.</a:t>
          </a:r>
        </a:p>
      </dgm:t>
    </dgm:pt>
    <dgm:pt modelId="{3EEFFAB9-B068-40E0-86B2-897FAC5F47E0}" type="parTrans" cxnId="{0B31E8F5-5BDC-466B-B25A-F54BDCC4FA1E}">
      <dgm:prSet/>
      <dgm:spPr/>
      <dgm:t>
        <a:bodyPr/>
        <a:lstStyle/>
        <a:p>
          <a:endParaRPr lang="en-US"/>
        </a:p>
      </dgm:t>
    </dgm:pt>
    <dgm:pt modelId="{6324078A-5DED-4F36-848D-EB440E7CCD86}" type="sibTrans" cxnId="{0B31E8F5-5BDC-466B-B25A-F54BDCC4FA1E}">
      <dgm:prSet/>
      <dgm:spPr/>
      <dgm:t>
        <a:bodyPr/>
        <a:lstStyle/>
        <a:p>
          <a:endParaRPr lang="en-US"/>
        </a:p>
      </dgm:t>
    </dgm:pt>
    <dgm:pt modelId="{50885475-BF17-455C-A51A-24F18F1D9041}" type="pres">
      <dgm:prSet presAssocID="{C32CD5EB-04BF-434D-839B-760659898498}" presName="root" presStyleCnt="0">
        <dgm:presLayoutVars>
          <dgm:dir/>
          <dgm:resizeHandles val="exact"/>
        </dgm:presLayoutVars>
      </dgm:prSet>
      <dgm:spPr/>
    </dgm:pt>
    <dgm:pt modelId="{96669E03-E2EE-4155-8F02-8D7D46888CC7}" type="pres">
      <dgm:prSet presAssocID="{76B0FC23-FE67-4959-A52F-D8CF51E03C1B}" presName="compNode" presStyleCnt="0"/>
      <dgm:spPr/>
    </dgm:pt>
    <dgm:pt modelId="{B312BE56-FDC3-45AF-A0F1-09F69D1BE6A3}" type="pres">
      <dgm:prSet presAssocID="{76B0FC23-FE67-4959-A52F-D8CF51E03C1B}" presName="bgRect" presStyleLbl="bgShp" presStyleIdx="0" presStyleCnt="2"/>
      <dgm:spPr/>
    </dgm:pt>
    <dgm:pt modelId="{02C38BE1-880D-450B-AA60-3A4817F7FCFD}" type="pres">
      <dgm:prSet presAssocID="{76B0FC23-FE67-4959-A52F-D8CF51E03C1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0540A539-8001-4AF1-A416-6A2A18A0AFCE}" type="pres">
      <dgm:prSet presAssocID="{76B0FC23-FE67-4959-A52F-D8CF51E03C1B}" presName="spaceRect" presStyleCnt="0"/>
      <dgm:spPr/>
    </dgm:pt>
    <dgm:pt modelId="{78FDA5F1-2070-466C-A703-09165186E20A}" type="pres">
      <dgm:prSet presAssocID="{76B0FC23-FE67-4959-A52F-D8CF51E03C1B}" presName="parTx" presStyleLbl="revTx" presStyleIdx="0" presStyleCnt="2">
        <dgm:presLayoutVars>
          <dgm:chMax val="0"/>
          <dgm:chPref val="0"/>
        </dgm:presLayoutVars>
      </dgm:prSet>
      <dgm:spPr/>
    </dgm:pt>
    <dgm:pt modelId="{7C1FDB39-C66C-43CA-8520-1EE66E19FACB}" type="pres">
      <dgm:prSet presAssocID="{86145EA6-1C4E-4FC5-8806-DB68BF14AC85}" presName="sibTrans" presStyleCnt="0"/>
      <dgm:spPr/>
    </dgm:pt>
    <dgm:pt modelId="{F3BD9546-104D-4C86-9037-45191725B505}" type="pres">
      <dgm:prSet presAssocID="{91180D32-6125-4EE0-B507-C801DA5D8858}" presName="compNode" presStyleCnt="0"/>
      <dgm:spPr/>
    </dgm:pt>
    <dgm:pt modelId="{8666803B-8EBA-4FD7-838F-F974AD80107F}" type="pres">
      <dgm:prSet presAssocID="{91180D32-6125-4EE0-B507-C801DA5D8858}" presName="bgRect" presStyleLbl="bgShp" presStyleIdx="1" presStyleCnt="2"/>
      <dgm:spPr/>
    </dgm:pt>
    <dgm:pt modelId="{2B3D0770-B7EA-444F-8832-A9D888AFE9BF}" type="pres">
      <dgm:prSet presAssocID="{91180D32-6125-4EE0-B507-C801DA5D885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est scene"/>
        </a:ext>
      </dgm:extLst>
    </dgm:pt>
    <dgm:pt modelId="{F57613BE-F354-4021-9645-C9B76B4880AF}" type="pres">
      <dgm:prSet presAssocID="{91180D32-6125-4EE0-B507-C801DA5D8858}" presName="spaceRect" presStyleCnt="0"/>
      <dgm:spPr/>
    </dgm:pt>
    <dgm:pt modelId="{C3277484-482D-4B44-A186-2FF03796490B}" type="pres">
      <dgm:prSet presAssocID="{91180D32-6125-4EE0-B507-C801DA5D8858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A8344332-ABD2-408E-B814-9E7F46B50AB2}" srcId="{C32CD5EB-04BF-434D-839B-760659898498}" destId="{76B0FC23-FE67-4959-A52F-D8CF51E03C1B}" srcOrd="0" destOrd="0" parTransId="{E77CC2D3-D6EE-4C7A-B4D2-2FC76389125B}" sibTransId="{86145EA6-1C4E-4FC5-8806-DB68BF14AC85}"/>
    <dgm:cxn modelId="{A3D9194A-1DBB-479A-B62C-4C889F9CEF9C}" type="presOf" srcId="{76B0FC23-FE67-4959-A52F-D8CF51E03C1B}" destId="{78FDA5F1-2070-466C-A703-09165186E20A}" srcOrd="0" destOrd="0" presId="urn:microsoft.com/office/officeart/2018/2/layout/IconVerticalSolidList"/>
    <dgm:cxn modelId="{6DB7C3CD-B9EA-4383-9316-A4882E40C06D}" type="presOf" srcId="{91180D32-6125-4EE0-B507-C801DA5D8858}" destId="{C3277484-482D-4B44-A186-2FF03796490B}" srcOrd="0" destOrd="0" presId="urn:microsoft.com/office/officeart/2018/2/layout/IconVerticalSolidList"/>
    <dgm:cxn modelId="{498264D5-BB57-475B-94AC-EEDD9CB062DB}" type="presOf" srcId="{C32CD5EB-04BF-434D-839B-760659898498}" destId="{50885475-BF17-455C-A51A-24F18F1D9041}" srcOrd="0" destOrd="0" presId="urn:microsoft.com/office/officeart/2018/2/layout/IconVerticalSolidList"/>
    <dgm:cxn modelId="{0B31E8F5-5BDC-466B-B25A-F54BDCC4FA1E}" srcId="{C32CD5EB-04BF-434D-839B-760659898498}" destId="{91180D32-6125-4EE0-B507-C801DA5D8858}" srcOrd="1" destOrd="0" parTransId="{3EEFFAB9-B068-40E0-86B2-897FAC5F47E0}" sibTransId="{6324078A-5DED-4F36-848D-EB440E7CCD86}"/>
    <dgm:cxn modelId="{95149C2B-732E-4056-85B0-E4358267856A}" type="presParOf" srcId="{50885475-BF17-455C-A51A-24F18F1D9041}" destId="{96669E03-E2EE-4155-8F02-8D7D46888CC7}" srcOrd="0" destOrd="0" presId="urn:microsoft.com/office/officeart/2018/2/layout/IconVerticalSolidList"/>
    <dgm:cxn modelId="{0814C482-3314-4020-969E-0B42D325DB11}" type="presParOf" srcId="{96669E03-E2EE-4155-8F02-8D7D46888CC7}" destId="{B312BE56-FDC3-45AF-A0F1-09F69D1BE6A3}" srcOrd="0" destOrd="0" presId="urn:microsoft.com/office/officeart/2018/2/layout/IconVerticalSolidList"/>
    <dgm:cxn modelId="{6E5E77FE-1254-450D-845F-030B68086339}" type="presParOf" srcId="{96669E03-E2EE-4155-8F02-8D7D46888CC7}" destId="{02C38BE1-880D-450B-AA60-3A4817F7FCFD}" srcOrd="1" destOrd="0" presId="urn:microsoft.com/office/officeart/2018/2/layout/IconVerticalSolidList"/>
    <dgm:cxn modelId="{1DDFC6CA-88A8-4564-9F9B-4E05C1F4B173}" type="presParOf" srcId="{96669E03-E2EE-4155-8F02-8D7D46888CC7}" destId="{0540A539-8001-4AF1-A416-6A2A18A0AFCE}" srcOrd="2" destOrd="0" presId="urn:microsoft.com/office/officeart/2018/2/layout/IconVerticalSolidList"/>
    <dgm:cxn modelId="{91AA6D23-8108-4052-9DBF-F66715560DFA}" type="presParOf" srcId="{96669E03-E2EE-4155-8F02-8D7D46888CC7}" destId="{78FDA5F1-2070-466C-A703-09165186E20A}" srcOrd="3" destOrd="0" presId="urn:microsoft.com/office/officeart/2018/2/layout/IconVerticalSolidList"/>
    <dgm:cxn modelId="{08C7CF78-00BA-4065-BDCA-93C360B96231}" type="presParOf" srcId="{50885475-BF17-455C-A51A-24F18F1D9041}" destId="{7C1FDB39-C66C-43CA-8520-1EE66E19FACB}" srcOrd="1" destOrd="0" presId="urn:microsoft.com/office/officeart/2018/2/layout/IconVerticalSolidList"/>
    <dgm:cxn modelId="{1CB5CBA1-C697-4A1A-B167-41F55F9D44BB}" type="presParOf" srcId="{50885475-BF17-455C-A51A-24F18F1D9041}" destId="{F3BD9546-104D-4C86-9037-45191725B505}" srcOrd="2" destOrd="0" presId="urn:microsoft.com/office/officeart/2018/2/layout/IconVerticalSolidList"/>
    <dgm:cxn modelId="{9DAE481D-1649-493E-AA80-3BCF06CF7CCF}" type="presParOf" srcId="{F3BD9546-104D-4C86-9037-45191725B505}" destId="{8666803B-8EBA-4FD7-838F-F974AD80107F}" srcOrd="0" destOrd="0" presId="urn:microsoft.com/office/officeart/2018/2/layout/IconVerticalSolidList"/>
    <dgm:cxn modelId="{E089848C-6B71-4820-9979-5E5CD44FE331}" type="presParOf" srcId="{F3BD9546-104D-4C86-9037-45191725B505}" destId="{2B3D0770-B7EA-444F-8832-A9D888AFE9BF}" srcOrd="1" destOrd="0" presId="urn:microsoft.com/office/officeart/2018/2/layout/IconVerticalSolidList"/>
    <dgm:cxn modelId="{0E5C7B4C-020D-4A57-B4DD-6FFC6187D6D6}" type="presParOf" srcId="{F3BD9546-104D-4C86-9037-45191725B505}" destId="{F57613BE-F354-4021-9645-C9B76B4880AF}" srcOrd="2" destOrd="0" presId="urn:microsoft.com/office/officeart/2018/2/layout/IconVerticalSolidList"/>
    <dgm:cxn modelId="{9D388F56-E40E-4DB0-AF50-0A878F083EC4}" type="presParOf" srcId="{F3BD9546-104D-4C86-9037-45191725B505}" destId="{C3277484-482D-4B44-A186-2FF03796490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E41D7-5D47-4AC5-929A-C26F7B4943B3}">
      <dsp:nvSpPr>
        <dsp:cNvPr id="0" name=""/>
        <dsp:cNvSpPr/>
      </dsp:nvSpPr>
      <dsp:spPr>
        <a:xfrm>
          <a:off x="740062" y="19746"/>
          <a:ext cx="1955812" cy="1955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4E2558-5777-466F-A4A1-10833970D851}">
      <dsp:nvSpPr>
        <dsp:cNvPr id="0" name=""/>
        <dsp:cNvSpPr/>
      </dsp:nvSpPr>
      <dsp:spPr>
        <a:xfrm>
          <a:off x="1156874" y="436559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01F4F0-2281-449C-9050-6A2A7978E100}">
      <dsp:nvSpPr>
        <dsp:cNvPr id="0" name=""/>
        <dsp:cNvSpPr/>
      </dsp:nvSpPr>
      <dsp:spPr>
        <a:xfrm>
          <a:off x="114843" y="2584747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Overview of coronary heart disease (CHD) and the objective of this project:</a:t>
          </a:r>
        </a:p>
      </dsp:txBody>
      <dsp:txXfrm>
        <a:off x="114843" y="2584747"/>
        <a:ext cx="3206250" cy="720000"/>
      </dsp:txXfrm>
    </dsp:sp>
    <dsp:sp modelId="{FB25C50A-9EC9-4408-810E-8E6220B084B4}">
      <dsp:nvSpPr>
        <dsp:cNvPr id="0" name=""/>
        <dsp:cNvSpPr/>
      </dsp:nvSpPr>
      <dsp:spPr>
        <a:xfrm>
          <a:off x="4507406" y="19746"/>
          <a:ext cx="1955812" cy="19558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F4155A-416B-47E0-96FE-2F0772510718}">
      <dsp:nvSpPr>
        <dsp:cNvPr id="0" name=""/>
        <dsp:cNvSpPr/>
      </dsp:nvSpPr>
      <dsp:spPr>
        <a:xfrm>
          <a:off x="4924218" y="436559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332EA9-80AD-415D-B89C-37299CA4DD1A}">
      <dsp:nvSpPr>
        <dsp:cNvPr id="0" name=""/>
        <dsp:cNvSpPr/>
      </dsp:nvSpPr>
      <dsp:spPr>
        <a:xfrm>
          <a:off x="3882187" y="2584747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To develop a predictive model for CHD using the Framingham Heart Disease dataset.</a:t>
          </a:r>
        </a:p>
      </dsp:txBody>
      <dsp:txXfrm>
        <a:off x="3882187" y="2584747"/>
        <a:ext cx="3206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12BE56-FDC3-45AF-A0F1-09F69D1BE6A3}">
      <dsp:nvSpPr>
        <dsp:cNvPr id="0" name=""/>
        <dsp:cNvSpPr/>
      </dsp:nvSpPr>
      <dsp:spPr>
        <a:xfrm>
          <a:off x="0" y="605024"/>
          <a:ext cx="7203281" cy="111696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C38BE1-880D-450B-AA60-3A4817F7FCFD}">
      <dsp:nvSpPr>
        <dsp:cNvPr id="0" name=""/>
        <dsp:cNvSpPr/>
      </dsp:nvSpPr>
      <dsp:spPr>
        <a:xfrm>
          <a:off x="337882" y="856342"/>
          <a:ext cx="614332" cy="61433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FDA5F1-2070-466C-A703-09165186E20A}">
      <dsp:nvSpPr>
        <dsp:cNvPr id="0" name=""/>
        <dsp:cNvSpPr/>
      </dsp:nvSpPr>
      <dsp:spPr>
        <a:xfrm>
          <a:off x="1290098" y="605024"/>
          <a:ext cx="5913182" cy="1116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12" tIns="118212" rIns="118212" bIns="11821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Logistic Regression: Chosen for simplicity and interpretability.</a:t>
          </a:r>
        </a:p>
      </dsp:txBody>
      <dsp:txXfrm>
        <a:off x="1290098" y="605024"/>
        <a:ext cx="5913182" cy="1116968"/>
      </dsp:txXfrm>
    </dsp:sp>
    <dsp:sp modelId="{8666803B-8EBA-4FD7-838F-F974AD80107F}">
      <dsp:nvSpPr>
        <dsp:cNvPr id="0" name=""/>
        <dsp:cNvSpPr/>
      </dsp:nvSpPr>
      <dsp:spPr>
        <a:xfrm>
          <a:off x="0" y="2001234"/>
          <a:ext cx="7203281" cy="111696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3D0770-B7EA-444F-8832-A9D888AFE9BF}">
      <dsp:nvSpPr>
        <dsp:cNvPr id="0" name=""/>
        <dsp:cNvSpPr/>
      </dsp:nvSpPr>
      <dsp:spPr>
        <a:xfrm>
          <a:off x="337882" y="2252552"/>
          <a:ext cx="614332" cy="61433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277484-482D-4B44-A186-2FF03796490B}">
      <dsp:nvSpPr>
        <dsp:cNvPr id="0" name=""/>
        <dsp:cNvSpPr/>
      </dsp:nvSpPr>
      <dsp:spPr>
        <a:xfrm>
          <a:off x="1290098" y="2001234"/>
          <a:ext cx="5913182" cy="1116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12" tIns="118212" rIns="118212" bIns="11821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Random Forest: A robust model known for accuracy, especially with imbalanced data.</a:t>
          </a:r>
        </a:p>
      </dsp:txBody>
      <dsp:txXfrm>
        <a:off x="1290098" y="2001234"/>
        <a:ext cx="5913182" cy="11169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951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32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143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8892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3038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388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856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667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07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6652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486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10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25.png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26.png"/><Relationship Id="rId5" Type="http://schemas.openxmlformats.org/officeDocument/2006/relationships/image" Target="../media/image1.jp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5" Type="http://schemas.openxmlformats.org/officeDocument/2006/relationships/image" Target="../media/image28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1.png"/><Relationship Id="rId5" Type="http://schemas.openxmlformats.org/officeDocument/2006/relationships/image" Target="../media/image1.jp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accine storage and manufacturing">
            <a:extLst>
              <a:ext uri="{FF2B5EF4-FFF2-40B4-BE49-F238E27FC236}">
                <a16:creationId xmlns:a16="http://schemas.microsoft.com/office/drawing/2014/main" id="{2088913B-74E7-D547-D15B-48A70BD1DD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002" r="-1" b="-1"/>
          <a:stretch/>
        </p:blipFill>
        <p:spPr>
          <a:xfrm>
            <a:off x="1" y="10"/>
            <a:ext cx="9143771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A0FFA78-985C-4F50-B21A-77045C7DF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2589" y="3064931"/>
            <a:ext cx="6221411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9133" y="3236470"/>
            <a:ext cx="5124375" cy="1252601"/>
          </a:xfrm>
        </p:spPr>
        <p:txBody>
          <a:bodyPr>
            <a:normAutofit/>
          </a:bodyPr>
          <a:lstStyle/>
          <a:p>
            <a:r>
              <a:rPr lang="en-US" sz="2900">
                <a:solidFill>
                  <a:srgbClr val="FFFFFE"/>
                </a:solidFill>
              </a:rPr>
              <a:t>Predicting Coronary Heart Disease Using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9133" y="4669144"/>
            <a:ext cx="5124374" cy="716529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10000"/>
              </a:lnSpc>
            </a:pPr>
            <a:r>
              <a:rPr lang="de-DE" sz="400">
                <a:solidFill>
                  <a:srgbClr val="FFFFFE"/>
                </a:solidFill>
              </a:rPr>
              <a:t>Brian Reppeto</a:t>
            </a:r>
          </a:p>
          <a:p>
            <a:pPr>
              <a:lnSpc>
                <a:spcPct val="110000"/>
              </a:lnSpc>
            </a:pPr>
            <a:r>
              <a:rPr lang="de-DE" sz="400">
                <a:solidFill>
                  <a:srgbClr val="FFFFFE"/>
                </a:solidFill>
              </a:rPr>
              <a:t>DSC 630 T303 2251</a:t>
            </a:r>
          </a:p>
          <a:p>
            <a:pPr>
              <a:lnSpc>
                <a:spcPct val="110000"/>
              </a:lnSpc>
            </a:pPr>
            <a:r>
              <a:rPr lang="de-DE" sz="400">
                <a:solidFill>
                  <a:srgbClr val="FFFFFE"/>
                </a:solidFill>
              </a:rPr>
              <a:t>Instructor: Frank Neigebauer</a:t>
            </a:r>
          </a:p>
          <a:p>
            <a:pPr>
              <a:lnSpc>
                <a:spcPct val="110000"/>
              </a:lnSpc>
            </a:pPr>
            <a:r>
              <a:rPr lang="de-DE" sz="400">
                <a:solidFill>
                  <a:srgbClr val="FFFFFE"/>
                </a:solidFill>
              </a:rPr>
              <a:t>November 7, 2024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5409EC7-69B1-45CC-8FB7-1964C1AB6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9131" y="4666480"/>
            <a:ext cx="5124375" cy="0"/>
          </a:xfrm>
          <a:prstGeom prst="line">
            <a:avLst/>
          </a:prstGeom>
          <a:ln w="31750">
            <a:solidFill>
              <a:srgbClr val="66AC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7" name="Video 56">
            <a:hlinkClick r:id="" action="ppaction://media"/>
            <a:extLst>
              <a:ext uri="{FF2B5EF4-FFF2-40B4-BE49-F238E27FC236}">
                <a16:creationId xmlns:a16="http://schemas.microsoft.com/office/drawing/2014/main" id="{ACFDFE94-47EE-D4A5-DACD-16437BD71D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086372" y="149039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48"/>
    </mc:Choice>
    <mc:Fallback>
      <p:transition spd="slow" advTm="13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Periodic table of elements">
            <a:extLst>
              <a:ext uri="{FF2B5EF4-FFF2-40B4-BE49-F238E27FC236}">
                <a16:creationId xmlns:a16="http://schemas.microsoft.com/office/drawing/2014/main" id="{63FB76E5-0452-CEE0-D6E6-641539BFA7E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grayscl/>
          </a:blip>
          <a:srcRect l="6758" r="4578"/>
          <a:stretch/>
        </p:blipFill>
        <p:spPr>
          <a:xfrm>
            <a:off x="228" y="10"/>
            <a:ext cx="9143772" cy="6857990"/>
          </a:xfrm>
          <a:prstGeom prst="rect">
            <a:avLst/>
          </a:prstGeom>
        </p:spPr>
      </p:pic>
      <p:sp>
        <p:nvSpPr>
          <p:cNvPr id="18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34225" y="443732"/>
            <a:ext cx="608265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0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2477" y="540921"/>
            <a:ext cx="37304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9144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03" y="1193800"/>
            <a:ext cx="2394787" cy="4699000"/>
          </a:xfrm>
        </p:spPr>
        <p:txBody>
          <a:bodyPr anchor="ctr">
            <a:normAutofit/>
          </a:bodyPr>
          <a:lstStyle/>
          <a:p>
            <a:r>
              <a:rPr lang="en-US" sz="2500"/>
              <a:t>Performance Metrics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2477" y="1193800"/>
            <a:ext cx="4563818" cy="4699000"/>
          </a:xfrm>
        </p:spPr>
        <p:txBody>
          <a:bodyPr anchor="ctr">
            <a:normAutofit/>
          </a:bodyPr>
          <a:lstStyle/>
          <a:p>
            <a:r>
              <a:rPr lang="en-US"/>
              <a:t>ROC-AUC, Precision, Recall, F1-Score, and Accuracy were used to assess model performance. These metrics are essential for evaluating CHD prediction accuracy on imbalanced data.</a:t>
            </a:r>
          </a:p>
        </p:txBody>
      </p:sp>
      <p:sp>
        <p:nvSpPr>
          <p:cNvPr id="26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2421" y="6007878"/>
            <a:ext cx="2625537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D89E4A0B-F9E0-E904-D1F2-30D65A6860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6531"/>
    </mc:Choice>
    <mc:Fallback>
      <p:transition spd="slow" advTm="46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D6EDB49-211E-499D-9A08-6C5FF3D06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F9F37E-D3CF-4F3D-96C2-25307819D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FFF17D-767C-40E7-8C89-962F1F54B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98" y="638508"/>
            <a:ext cx="8179004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9F39E1-619D-4D9E-8823-8BD8CC320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653" y="865667"/>
            <a:ext cx="7838694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C53F47-DF50-454F-A5A6-6B969748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097" y="1030259"/>
            <a:ext cx="7591806" cy="4059936"/>
          </a:xfrm>
          <a:prstGeom prst="rect">
            <a:avLst/>
          </a:prstGeom>
          <a:noFill/>
          <a:ln>
            <a:solidFill>
              <a:srgbClr val="454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4" y="1376053"/>
            <a:ext cx="7054418" cy="1002990"/>
          </a:xfrm>
        </p:spPr>
        <p:txBody>
          <a:bodyPr anchor="ctr">
            <a:normAutofit/>
          </a:bodyPr>
          <a:lstStyle/>
          <a:p>
            <a:r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8684" y="2464991"/>
            <a:ext cx="7054418" cy="2403571"/>
          </a:xfrm>
        </p:spPr>
        <p:txBody>
          <a:bodyPr>
            <a:normAutofit/>
          </a:bodyPr>
          <a:lstStyle/>
          <a:p>
            <a:r>
              <a:t>Random Forest achieved 87% accuracy and a ROC-AUC score of 0.8706, demonstrating strong performance. Logistic Regression, while less accurate, remains useful for interpretable cases.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A26901A-BC62-4A3A-A07A-65E1F3DDD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E966DC46-7D59-07DE-DA3D-8B3E2579CC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426"/>
    </mc:Choice>
    <mc:Fallback>
      <p:transition spd="slow" advTm="39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EFDA1A-2A01-4C29-A5D0-AE6F050D0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130D9743-1867-574C-E7C7-12CDBC259AC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r="11001" b="-1"/>
          <a:stretch/>
        </p:blipFill>
        <p:spPr>
          <a:xfrm>
            <a:off x="228" y="10"/>
            <a:ext cx="9143772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7FD20E5-30AF-47B9-9256-2E8E904CB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4" y="804519"/>
            <a:ext cx="7202456" cy="1049235"/>
          </a:xfrm>
        </p:spPr>
        <p:txBody>
          <a:bodyPr>
            <a:normAutofit/>
          </a:bodyPr>
          <a:lstStyle/>
          <a:p>
            <a:r>
              <a:t>Ethical Considerations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9D3810-B86F-4009-84EC-DE0FEABD6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8684" y="2015732"/>
            <a:ext cx="7202456" cy="3450613"/>
          </a:xfrm>
        </p:spPr>
        <p:txBody>
          <a:bodyPr>
            <a:normAutofit/>
          </a:bodyPr>
          <a:lstStyle/>
          <a:p>
            <a:r>
              <a:t>Considerations include data privacy, fairness across demographics, transparency, and real-world impacts. Explainable AI techniques and regular audits ensure ethical, equitable use of the model.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33612A4-0B77-4479-B2AA-F17859955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78A367A-3E83-4B48-A0F7-43FBE333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24960A9F-A7CF-C0EE-00BE-C23DE737D3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79"/>
    </mc:Choice>
    <mc:Fallback>
      <p:transition spd="slow" advTm="44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B0BB24-CF19-4E6C-AFC4-A0F18438D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55710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438CEF5-63E3-4928-9F1C-395224D24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83" y="0"/>
            <a:ext cx="9146155" cy="6122584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4" y="1040302"/>
            <a:ext cx="7202456" cy="1020229"/>
          </a:xfrm>
        </p:spPr>
        <p:txBody>
          <a:bodyPr>
            <a:normAutofit/>
          </a:bodyPr>
          <a:lstStyle/>
          <a:p>
            <a:r>
              <a:t>Conclusion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328CB6C-F677-4C0B-9EE8-4D1C44DDF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2742" y="2081620"/>
            <a:ext cx="718649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8685" y="2355536"/>
            <a:ext cx="7077303" cy="3215530"/>
          </a:xfrm>
        </p:spPr>
        <p:txBody>
          <a:bodyPr>
            <a:normAutofit/>
          </a:bodyPr>
          <a:lstStyle/>
          <a:p>
            <a:r>
              <a:t>Random Forest with SMOTE is recommended for high accuracy and balanced handling of classes. Future improvements include feature engineering and testing on diverse datasets.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2CA9B9-8D14-4AF2-934E-21FE4A339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6122584"/>
            <a:ext cx="9143772" cy="7354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6AFD714C-1E7F-8F54-3194-39E1AFD066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6558"/>
    </mc:Choice>
    <mc:Fallback>
      <p:transition spd="slow" advTm="46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D6EDB49-211E-499D-9A08-6C5FF3D06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F9F37E-D3CF-4F3D-96C2-25307819D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FFF17D-767C-40E7-8C89-962F1F54B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98" y="638508"/>
            <a:ext cx="8179004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9F39E1-619D-4D9E-8823-8BD8CC320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653" y="865667"/>
            <a:ext cx="7838694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2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C53F47-DF50-454F-A5A6-6B969748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097" y="1030259"/>
            <a:ext cx="7591806" cy="4059936"/>
          </a:xfrm>
          <a:prstGeom prst="rect">
            <a:avLst/>
          </a:prstGeom>
          <a:noFill/>
          <a:ln>
            <a:solidFill>
              <a:srgbClr val="DFD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4" y="1376053"/>
            <a:ext cx="7054418" cy="100299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8684" y="2464991"/>
            <a:ext cx="7054418" cy="240357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Ashish Bhardwaj. (2022). Framingham heart study dataset [Data set]. Kaggle.</a:t>
            </a:r>
          </a:p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Basu, T., Menzer, O., &amp; Engel-Wolf, S. (2020). The ethics of machine learning in medical sciences.</a:t>
            </a:r>
          </a:p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Khan, H., Bilal, A., Aslam, M., &amp; Mustafa, H. (2024). Heart disease detection analysis.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A26901A-BC62-4A3A-A07A-65E1F3DDD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4659B627-40BA-4F6E-4385-18F7BCFF1B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72"/>
    </mc:Choice>
    <mc:Fallback>
      <p:transition spd="slow" advTm="21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4" y="804519"/>
            <a:ext cx="7202456" cy="1049235"/>
          </a:xfrm>
        </p:spPr>
        <p:txBody>
          <a:bodyPr>
            <a:normAutofit/>
          </a:bodyPr>
          <a:lstStyle/>
          <a:p>
            <a:r>
              <a:t>Introduction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14EF82E-8D7F-E1E6-6E62-F564ABF199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7601090"/>
              </p:ext>
            </p:extLst>
          </p:nvPr>
        </p:nvGraphicFramePr>
        <p:xfrm>
          <a:off x="1088231" y="2340435"/>
          <a:ext cx="7203281" cy="33244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9" name="Video 48">
            <a:hlinkClick r:id="" action="ppaction://media"/>
            <a:extLst>
              <a:ext uri="{FF2B5EF4-FFF2-40B4-BE49-F238E27FC236}">
                <a16:creationId xmlns:a16="http://schemas.microsoft.com/office/drawing/2014/main" id="{817A6BCB-224B-0985-42F2-245B9DFD50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9"/>
          <a:srcRect l="21875" r="21875"/>
          <a:stretch>
            <a:fillRect/>
          </a:stretch>
        </p:blipFill>
        <p:spPr>
          <a:xfrm>
            <a:off x="7086600" y="39695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73"/>
    </mc:Choice>
    <mc:Fallback>
      <p:transition spd="slow" advTm="35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D6EDB49-211E-499D-9A08-6C5FF3D06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F9F37E-D3CF-4F3D-96C2-25307819D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FFF17D-767C-40E7-8C89-962F1F54B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98" y="638508"/>
            <a:ext cx="8179004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9F39E1-619D-4D9E-8823-8BD8CC320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653" y="865667"/>
            <a:ext cx="7838694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C53F47-DF50-454F-A5A6-6B969748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097" y="1030259"/>
            <a:ext cx="7591806" cy="4059936"/>
          </a:xfrm>
          <a:prstGeom prst="rect">
            <a:avLst/>
          </a:prstGeom>
          <a:noFill/>
          <a:ln>
            <a:solidFill>
              <a:srgbClr val="454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4" y="1376053"/>
            <a:ext cx="7054418" cy="1002990"/>
          </a:xfrm>
        </p:spPr>
        <p:txBody>
          <a:bodyPr anchor="ctr">
            <a:normAutofit/>
          </a:bodyPr>
          <a:lstStyle/>
          <a:p>
            <a: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8684" y="2464991"/>
            <a:ext cx="7054418" cy="2403571"/>
          </a:xfrm>
        </p:spPr>
        <p:txBody>
          <a:bodyPr>
            <a:normAutofit/>
          </a:bodyPr>
          <a:lstStyle/>
          <a:p>
            <a:r>
              <a:t>CHD is a leading cause of death globally, imposing a significant burden on healthcare systems. This project aims to create a predictive model for early intervention to mitigate CHD risks.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A26901A-BC62-4A3A-A07A-65E1F3DDD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pic>
        <p:nvPicPr>
          <p:cNvPr id="29" name="Video 28">
            <a:hlinkClick r:id="" action="ppaction://media"/>
            <a:extLst>
              <a:ext uri="{FF2B5EF4-FFF2-40B4-BE49-F238E27FC236}">
                <a16:creationId xmlns:a16="http://schemas.microsoft.com/office/drawing/2014/main" id="{ACBC7ACE-D129-DF49-DF1E-F3483DB6AB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24"/>
    </mc:Choice>
    <mc:Fallback>
      <p:transition spd="slow" advTm="54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BEFDA1A-2A01-4C29-A5D0-AE6F050D0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orful carved figures of humans">
            <a:extLst>
              <a:ext uri="{FF2B5EF4-FFF2-40B4-BE49-F238E27FC236}">
                <a16:creationId xmlns:a16="http://schemas.microsoft.com/office/drawing/2014/main" id="{89080164-502D-5A55-1D31-335C3DC9ECE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l="2746" r="2256" b="-1"/>
          <a:stretch/>
        </p:blipFill>
        <p:spPr>
          <a:xfrm>
            <a:off x="228" y="10"/>
            <a:ext cx="9143772" cy="685799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7FD20E5-30AF-47B9-9256-2E8E904CB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4" y="804519"/>
            <a:ext cx="7202456" cy="1049235"/>
          </a:xfrm>
        </p:spPr>
        <p:txBody>
          <a:bodyPr>
            <a:normAutofit/>
          </a:bodyPr>
          <a:lstStyle/>
          <a:p>
            <a:r>
              <a:rPr lang="en-US"/>
              <a:t>Importance of the Problem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79D3810-B86F-4009-84EC-DE0FEABD6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8684" y="2015732"/>
            <a:ext cx="7202456" cy="3450613"/>
          </a:xfrm>
        </p:spPr>
        <p:txBody>
          <a:bodyPr>
            <a:normAutofit/>
          </a:bodyPr>
          <a:lstStyle/>
          <a:p>
            <a:pPr>
              <a:buClr>
                <a:srgbClr val="F29B0F"/>
              </a:buClr>
            </a:pPr>
            <a:r>
              <a:rPr lang="en-US"/>
              <a:t>Early prediction allows preventive measures and prioritizes healthcare resources. Accurate models help in healthcare planning and public health policies to reduce CHD incidence.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33612A4-0B77-4479-B2AA-F17859955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78A367A-3E83-4B48-A0F7-43FBE333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Video 27">
            <a:hlinkClick r:id="" action="ppaction://media"/>
            <a:extLst>
              <a:ext uri="{FF2B5EF4-FFF2-40B4-BE49-F238E27FC236}">
                <a16:creationId xmlns:a16="http://schemas.microsoft.com/office/drawing/2014/main" id="{1D769728-7744-3A82-3948-2493A6AED5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90"/>
    </mc:Choice>
    <mc:Fallback>
      <p:transition spd="slow" advTm="58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rful carved figures of humans">
            <a:extLst>
              <a:ext uri="{FF2B5EF4-FFF2-40B4-BE49-F238E27FC236}">
                <a16:creationId xmlns:a16="http://schemas.microsoft.com/office/drawing/2014/main" id="{0717EF6D-022E-18ED-029F-B67DD6951D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091" r="13637" b="-2"/>
          <a:stretch/>
        </p:blipFill>
        <p:spPr>
          <a:xfrm>
            <a:off x="1" y="10"/>
            <a:ext cx="9143771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83" y="636753"/>
            <a:ext cx="622457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8012" y="804520"/>
            <a:ext cx="5111799" cy="104923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E"/>
                </a:solidFill>
              </a:rPr>
              <a:t>Target Audience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9788" y="1847088"/>
            <a:ext cx="5110023" cy="0"/>
          </a:xfrm>
          <a:prstGeom prst="line">
            <a:avLst/>
          </a:prstGeom>
          <a:ln w="31750">
            <a:solidFill>
              <a:srgbClr val="F29B0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012" y="2015733"/>
            <a:ext cx="5111799" cy="4021267"/>
          </a:xfrm>
        </p:spPr>
        <p:txBody>
          <a:bodyPr>
            <a:normAutofit/>
          </a:bodyPr>
          <a:lstStyle/>
          <a:p>
            <a:pPr>
              <a:buClr>
                <a:srgbClr val="F29B0F"/>
              </a:buClr>
            </a:pPr>
            <a:r>
              <a:rPr lang="en-US">
                <a:solidFill>
                  <a:srgbClr val="FFFFFE"/>
                </a:solidFill>
              </a:rPr>
              <a:t>Healthcare providers, public health officials, and insurance companies are key stakeholders. The model can help providers identify at-risk individuals and inform targeted interventions.</a:t>
            </a:r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7AD8ADA2-E2E3-3BDE-0360-575520FCD2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219"/>
    </mc:Choice>
    <mc:Fallback>
      <p:transition spd="slow" advTm="42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357" y="1600199"/>
            <a:ext cx="2654449" cy="4297680"/>
          </a:xfrm>
        </p:spPr>
        <p:txBody>
          <a:bodyPr anchor="ctr">
            <a:normAutofit/>
          </a:bodyPr>
          <a:lstStyle/>
          <a:p>
            <a:r>
              <a:t>Data Source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3638" y="1600199"/>
            <a:ext cx="4597502" cy="4297680"/>
          </a:xfrm>
        </p:spPr>
        <p:txBody>
          <a:bodyPr anchor="ctr">
            <a:normAutofit/>
          </a:bodyPr>
          <a:lstStyle/>
          <a:p>
            <a:r>
              <a:t>The Framingham Heart Study dataset includes over 4,000 records with 15 attributes such as age, cholesterol levels, blood pressure, and smoking status, all relevant for predicting CHD risk.</a:t>
            </a:r>
          </a:p>
        </p:txBody>
      </p:sp>
      <p:pic>
        <p:nvPicPr>
          <p:cNvPr id="15" name="Video 14">
            <a:hlinkClick r:id="" action="ppaction://media"/>
            <a:extLst>
              <a:ext uri="{FF2B5EF4-FFF2-40B4-BE49-F238E27FC236}">
                <a16:creationId xmlns:a16="http://schemas.microsoft.com/office/drawing/2014/main" id="{92F9D48D-4A99-006A-12A7-299E58B615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34"/>
    </mc:Choice>
    <mc:Fallback>
      <p:transition spd="slow" advTm="53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Relevance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Framingham dataset's 10-year span and comprehensive participant diversity enable robust and generalizable predictions, making it a valuable resource for CHD modeling.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C954F930-D081-B8DE-A07C-71797094F7D7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014954A4-D318-347F-9601-29E96AF8A74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r="11001" b="-1"/>
          <a:stretch/>
        </p:blipFill>
        <p:spPr>
          <a:xfrm>
            <a:off x="228" y="10"/>
            <a:ext cx="9143772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34225" y="443732"/>
            <a:ext cx="608265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2477" y="540921"/>
            <a:ext cx="37304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9144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03" y="1193800"/>
            <a:ext cx="2394787" cy="4699000"/>
          </a:xfrm>
        </p:spPr>
        <p:txBody>
          <a:bodyPr anchor="ctr">
            <a:normAutofit/>
          </a:bodyPr>
          <a:lstStyle/>
          <a:p>
            <a:r>
              <a:rPr lang="en-US" sz="2200"/>
              <a:t>Data Analysis and Preprocessing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2477" y="1193800"/>
            <a:ext cx="4563818" cy="4699000"/>
          </a:xfrm>
        </p:spPr>
        <p:txBody>
          <a:bodyPr anchor="ctr">
            <a:normAutofit/>
          </a:bodyPr>
          <a:lstStyle/>
          <a:p>
            <a:r>
              <a:t>Data cleaning included imputation of missing values and feature selection using SelectKBest. SMOTE was applied to address class imbalance in the dataset.</a:t>
            </a:r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2421" y="6007878"/>
            <a:ext cx="2625537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4B4EAF78-90D4-6444-C7C9-72753C5628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1828"/>
    </mc:Choice>
    <mc:Fallback>
      <p:transition spd="slow" advTm="51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4" y="804519"/>
            <a:ext cx="7202456" cy="1049235"/>
          </a:xfrm>
        </p:spPr>
        <p:txBody>
          <a:bodyPr>
            <a:normAutofit/>
          </a:bodyPr>
          <a:lstStyle/>
          <a:p>
            <a:r>
              <a:t>Model Selection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8684" y="1853754"/>
            <a:ext cx="720245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6B79BA-5500-D089-D236-C34CC65A23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6913322"/>
              </p:ext>
            </p:extLst>
          </p:nvPr>
        </p:nvGraphicFramePr>
        <p:xfrm>
          <a:off x="1088231" y="2331497"/>
          <a:ext cx="7203281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335F7ECC-CAA9-6CFD-A860-CC01EDA8C9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9"/>
          <a:srcRect l="21875" r="21875"/>
          <a:stretch>
            <a:fillRect/>
          </a:stretch>
        </p:blipFill>
        <p:spPr>
          <a:xfrm>
            <a:off x="6878798" y="300436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19"/>
    </mc:Choice>
    <mc:Fallback>
      <p:transition spd="slow" advTm="47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1578</TotalTime>
  <Words>448</Words>
  <Application>Microsoft Office PowerPoint</Application>
  <PresentationFormat>On-screen Show (4:3)</PresentationFormat>
  <Paragraphs>35</Paragraphs>
  <Slides>14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Gill Sans MT</vt:lpstr>
      <vt:lpstr>Gallery</vt:lpstr>
      <vt:lpstr>Predicting Coronary Heart Disease Using Machine Learning</vt:lpstr>
      <vt:lpstr>Introduction</vt:lpstr>
      <vt:lpstr>Problem Statement</vt:lpstr>
      <vt:lpstr>Importance of the Problem</vt:lpstr>
      <vt:lpstr>Target Audience</vt:lpstr>
      <vt:lpstr>Data Source</vt:lpstr>
      <vt:lpstr>Data Relevance</vt:lpstr>
      <vt:lpstr>Data Analysis and Preprocessing</vt:lpstr>
      <vt:lpstr>Model Selection</vt:lpstr>
      <vt:lpstr>Performance Metrics</vt:lpstr>
      <vt:lpstr>Results</vt:lpstr>
      <vt:lpstr>Ethical Considerations</vt:lpstr>
      <vt:lpstr>Conclusion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Brian Reppeto</dc:creator>
  <cp:keywords/>
  <dc:description>generated using python-pptx</dc:description>
  <cp:lastModifiedBy>Brian Reppeto</cp:lastModifiedBy>
  <cp:revision>4</cp:revision>
  <dcterms:created xsi:type="dcterms:W3CDTF">2013-01-27T09:14:16Z</dcterms:created>
  <dcterms:modified xsi:type="dcterms:W3CDTF">2024-11-12T00:50:02Z</dcterms:modified>
  <cp:category/>
</cp:coreProperties>
</file>

<file path=docProps/thumbnail.jpeg>
</file>